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</p:sldIdLst>
  <p:sldSz cx="7772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240" y="90"/>
      </p:cViewPr>
      <p:guideLst>
        <p:guide orient="horz" pos="4032"/>
        <p:guide pos="1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D4E3-D029-4D22-9975-14BA776F4BA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FDDE-72F9-49AD-8A30-C4B0D2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549F0F-F5FE-40C2-84D0-43E9B0B79CC5}"/>
              </a:ext>
            </a:extLst>
          </p:cNvPr>
          <p:cNvGrpSpPr/>
          <p:nvPr/>
        </p:nvGrpSpPr>
        <p:grpSpPr>
          <a:xfrm>
            <a:off x="227548" y="763468"/>
            <a:ext cx="3010099" cy="11817531"/>
            <a:chOff x="3062188" y="180884"/>
            <a:chExt cx="3010099" cy="11817531"/>
          </a:xfrm>
        </p:grpSpPr>
        <p:pic>
          <p:nvPicPr>
            <p:cNvPr id="5" name="Picture 28">
              <a:extLst>
                <a:ext uri="{FF2B5EF4-FFF2-40B4-BE49-F238E27FC236}">
                  <a16:creationId xmlns:a16="http://schemas.microsoft.com/office/drawing/2014/main" id="{4913FB3F-F7C9-4615-96A7-5267858AD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3" t="15834" r="52672" b="8167"/>
            <a:stretch>
              <a:fillRect/>
            </a:stretch>
          </p:blipFill>
          <p:spPr bwMode="auto">
            <a:xfrm>
              <a:off x="3062188" y="9308028"/>
              <a:ext cx="3010099" cy="2690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9">
              <a:extLst>
                <a:ext uri="{FF2B5EF4-FFF2-40B4-BE49-F238E27FC236}">
                  <a16:creationId xmlns:a16="http://schemas.microsoft.com/office/drawing/2014/main" id="{4AE42DE8-7074-49F3-AD30-85E1730AD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 t="9500" r="52707" b="11667"/>
            <a:stretch>
              <a:fillRect/>
            </a:stretch>
          </p:blipFill>
          <p:spPr bwMode="auto">
            <a:xfrm>
              <a:off x="3062188" y="6519755"/>
              <a:ext cx="3010099" cy="278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0">
              <a:extLst>
                <a:ext uri="{FF2B5EF4-FFF2-40B4-BE49-F238E27FC236}">
                  <a16:creationId xmlns:a16="http://schemas.microsoft.com/office/drawing/2014/main" id="{66E3F918-DB8F-47EE-B0D9-9AB44A07E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 t="8237" r="52707" b="10625"/>
            <a:stretch>
              <a:fillRect/>
            </a:stretch>
          </p:blipFill>
          <p:spPr bwMode="auto">
            <a:xfrm>
              <a:off x="3062188" y="3651394"/>
              <a:ext cx="3010099" cy="287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1">
              <a:extLst>
                <a:ext uri="{FF2B5EF4-FFF2-40B4-BE49-F238E27FC236}">
                  <a16:creationId xmlns:a16="http://schemas.microsoft.com/office/drawing/2014/main" id="{F34C8D3F-5584-4E2F-A2DF-9DB035B88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3" t="10583" r="52672" b="14027"/>
            <a:stretch>
              <a:fillRect/>
            </a:stretch>
          </p:blipFill>
          <p:spPr bwMode="auto">
            <a:xfrm>
              <a:off x="3062188" y="987703"/>
              <a:ext cx="3010099" cy="2666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2">
              <a:extLst>
                <a:ext uri="{FF2B5EF4-FFF2-40B4-BE49-F238E27FC236}">
                  <a16:creationId xmlns:a16="http://schemas.microsoft.com/office/drawing/2014/main" id="{98E2D62B-F77D-4C47-BE7D-480657280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0" t="28185" r="52704" b="49083"/>
            <a:stretch>
              <a:fillRect/>
            </a:stretch>
          </p:blipFill>
          <p:spPr bwMode="auto">
            <a:xfrm>
              <a:off x="3062188" y="180884"/>
              <a:ext cx="3010099" cy="80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4C7EBC-8053-4DBB-8945-AC743D58C094}"/>
              </a:ext>
            </a:extLst>
          </p:cNvPr>
          <p:cNvSpPr txBox="1"/>
          <p:nvPr/>
        </p:nvSpPr>
        <p:spPr>
          <a:xfrm>
            <a:off x="5280515" y="1193242"/>
            <a:ext cx="2326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Divide the well log into large scale packages based on log motif. (3 to 5 packages) </a:t>
            </a:r>
          </a:p>
          <a:p>
            <a:endParaRPr lang="en-US" sz="1400" dirty="0"/>
          </a:p>
          <a:p>
            <a:r>
              <a:rPr lang="en-US" sz="1400" dirty="0"/>
              <a:t>Given the gross interval thickness, what do these divisions represent?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DEAB5-5B4B-4601-9362-C24A482989D6}"/>
              </a:ext>
            </a:extLst>
          </p:cNvPr>
          <p:cNvGrpSpPr/>
          <p:nvPr/>
        </p:nvGrpSpPr>
        <p:grpSpPr>
          <a:xfrm>
            <a:off x="3469958" y="763468"/>
            <a:ext cx="1556206" cy="11817531"/>
            <a:chOff x="-4420652" y="0"/>
            <a:chExt cx="1556206" cy="11817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693A8D-02B4-4EE9-8086-FBA85F9D06FE}"/>
                </a:ext>
              </a:extLst>
            </p:cNvPr>
            <p:cNvGrpSpPr/>
            <p:nvPr/>
          </p:nvGrpSpPr>
          <p:grpSpPr>
            <a:xfrm>
              <a:off x="-4420652" y="0"/>
              <a:ext cx="871337" cy="11817531"/>
              <a:chOff x="3062188" y="180884"/>
              <a:chExt cx="871337" cy="11817531"/>
            </a:xfrm>
          </p:grpSpPr>
          <p:pic>
            <p:nvPicPr>
              <p:cNvPr id="19" name="Picture 28">
                <a:extLst>
                  <a:ext uri="{FF2B5EF4-FFF2-40B4-BE49-F238E27FC236}">
                    <a16:creationId xmlns:a16="http://schemas.microsoft.com/office/drawing/2014/main" id="{E284EB5C-EB7B-4F40-82A2-296449D32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3" t="15834" r="78304" b="8167"/>
              <a:stretch/>
            </p:blipFill>
            <p:spPr bwMode="auto">
              <a:xfrm>
                <a:off x="3062189" y="9308028"/>
                <a:ext cx="855293" cy="2690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9">
                <a:extLst>
                  <a:ext uri="{FF2B5EF4-FFF2-40B4-BE49-F238E27FC236}">
                    <a16:creationId xmlns:a16="http://schemas.microsoft.com/office/drawing/2014/main" id="{B8104366-DC93-477A-B9CE-8ECC2FCD6E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3" t="9500" r="78177" b="11667"/>
              <a:stretch/>
            </p:blipFill>
            <p:spPr bwMode="auto">
              <a:xfrm>
                <a:off x="3062189" y="6519755"/>
                <a:ext cx="867326" cy="2788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0">
                <a:extLst>
                  <a:ext uri="{FF2B5EF4-FFF2-40B4-BE49-F238E27FC236}">
                    <a16:creationId xmlns:a16="http://schemas.microsoft.com/office/drawing/2014/main" id="{1BB6A956-7CD3-464B-A796-4C1161A0B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3" t="8237" r="78130" b="10625"/>
              <a:stretch/>
            </p:blipFill>
            <p:spPr bwMode="auto">
              <a:xfrm>
                <a:off x="3062189" y="3651394"/>
                <a:ext cx="871336" cy="2871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1">
                <a:extLst>
                  <a:ext uri="{FF2B5EF4-FFF2-40B4-BE49-F238E27FC236}">
                    <a16:creationId xmlns:a16="http://schemas.microsoft.com/office/drawing/2014/main" id="{2CF88500-552A-4933-9412-B5FC81CCE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2" t="10583" r="78160" b="14027"/>
              <a:stretch/>
            </p:blipFill>
            <p:spPr bwMode="auto">
              <a:xfrm>
                <a:off x="3062188" y="987703"/>
                <a:ext cx="867326" cy="2666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2">
                <a:extLst>
                  <a:ext uri="{FF2B5EF4-FFF2-40B4-BE49-F238E27FC236}">
                    <a16:creationId xmlns:a16="http://schemas.microsoft.com/office/drawing/2014/main" id="{D354A171-F319-4B1D-897C-911D2193E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0" t="28185" r="78172" b="49083"/>
              <a:stretch/>
            </p:blipFill>
            <p:spPr bwMode="auto">
              <a:xfrm>
                <a:off x="3062189" y="180884"/>
                <a:ext cx="867326" cy="803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8E57BE-1A56-457B-8F21-49CD270A2B68}"/>
                </a:ext>
              </a:extLst>
            </p:cNvPr>
            <p:cNvGrpSpPr/>
            <p:nvPr/>
          </p:nvGrpSpPr>
          <p:grpSpPr>
            <a:xfrm flipH="1">
              <a:off x="-3562279" y="0"/>
              <a:ext cx="697833" cy="11817531"/>
              <a:chOff x="3062188" y="180884"/>
              <a:chExt cx="697833" cy="11817531"/>
            </a:xfrm>
          </p:grpSpPr>
          <p:pic>
            <p:nvPicPr>
              <p:cNvPr id="14" name="Picture 28">
                <a:extLst>
                  <a:ext uri="{FF2B5EF4-FFF2-40B4-BE49-F238E27FC236}">
                    <a16:creationId xmlns:a16="http://schemas.microsoft.com/office/drawing/2014/main" id="{506DE28F-7B0A-41CD-91CC-A93632148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3" t="15834" r="80225" b="8167"/>
              <a:stretch/>
            </p:blipFill>
            <p:spPr bwMode="auto">
              <a:xfrm>
                <a:off x="3062190" y="9308028"/>
                <a:ext cx="693821" cy="2690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9">
                <a:extLst>
                  <a:ext uri="{FF2B5EF4-FFF2-40B4-BE49-F238E27FC236}">
                    <a16:creationId xmlns:a16="http://schemas.microsoft.com/office/drawing/2014/main" id="{B74AFA03-F5E1-4B71-AF62-005719B505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3" t="9500" r="80287" b="11667"/>
              <a:stretch/>
            </p:blipFill>
            <p:spPr bwMode="auto">
              <a:xfrm>
                <a:off x="3062189" y="6519755"/>
                <a:ext cx="689810" cy="2788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0">
                <a:extLst>
                  <a:ext uri="{FF2B5EF4-FFF2-40B4-BE49-F238E27FC236}">
                    <a16:creationId xmlns:a16="http://schemas.microsoft.com/office/drawing/2014/main" id="{BAC4CC7A-7416-4270-A31E-6E3F754EE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3" t="8237" r="80192" b="10625"/>
              <a:stretch/>
            </p:blipFill>
            <p:spPr bwMode="auto">
              <a:xfrm>
                <a:off x="3062190" y="3651394"/>
                <a:ext cx="697831" cy="2871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1">
                <a:extLst>
                  <a:ext uri="{FF2B5EF4-FFF2-40B4-BE49-F238E27FC236}">
                    <a16:creationId xmlns:a16="http://schemas.microsoft.com/office/drawing/2014/main" id="{E3DDD0DD-4576-4210-9FDD-92C29C8F1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2" t="10583" r="80224" b="14027"/>
              <a:stretch/>
            </p:blipFill>
            <p:spPr bwMode="auto">
              <a:xfrm>
                <a:off x="3062188" y="987703"/>
                <a:ext cx="693822" cy="2666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2">
                <a:extLst>
                  <a:ext uri="{FF2B5EF4-FFF2-40B4-BE49-F238E27FC236}">
                    <a16:creationId xmlns:a16="http://schemas.microsoft.com/office/drawing/2014/main" id="{5A394E4A-5FB9-4E1C-9E3E-22A09C10D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21" t="28185" r="80281" b="49083"/>
              <a:stretch/>
            </p:blipFill>
            <p:spPr bwMode="auto">
              <a:xfrm>
                <a:off x="3062191" y="180884"/>
                <a:ext cx="689809" cy="803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8EB491-A395-4AE7-90E3-2CC0BA9F2ECD}"/>
              </a:ext>
            </a:extLst>
          </p:cNvPr>
          <p:cNvSpPr txBox="1"/>
          <p:nvPr/>
        </p:nvSpPr>
        <p:spPr>
          <a:xfrm>
            <a:off x="5419539" y="137582"/>
            <a:ext cx="20345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Exercise 1</a:t>
            </a:r>
          </a:p>
          <a:p>
            <a:pPr algn="ctr"/>
            <a:r>
              <a:rPr lang="en-US" sz="2400" dirty="0"/>
              <a:t>Basin Fill Motif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1126" y="140321"/>
            <a:ext cx="185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“Butterfly Display”</a:t>
            </a:r>
          </a:p>
          <a:p>
            <a:pPr algn="ctr"/>
            <a:r>
              <a:rPr lang="en-US" sz="1600" dirty="0"/>
              <a:t>Opposing GR curves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2817" y="279004"/>
            <a:ext cx="141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Composite Log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230879" y="2347891"/>
            <a:ext cx="83365" cy="783929"/>
          </a:xfrm>
          <a:prstGeom prst="rightBrace">
            <a:avLst>
              <a:gd name="adj1" fmla="val 2549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3107926" y="259358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250ft</a:t>
            </a:r>
          </a:p>
        </p:txBody>
      </p:sp>
    </p:spTree>
    <p:extLst>
      <p:ext uri="{BB962C8B-B14F-4D97-AF65-F5344CB8AC3E}">
        <p14:creationId xmlns:p14="http://schemas.microsoft.com/office/powerpoint/2010/main" val="19158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63BDC11-50FD-4A7D-9DE7-A4CAB32DBA73}"/>
              </a:ext>
            </a:extLst>
          </p:cNvPr>
          <p:cNvGrpSpPr>
            <a:grpSpLocks noChangeAspect="1"/>
          </p:cNvGrpSpPr>
          <p:nvPr/>
        </p:nvGrpSpPr>
        <p:grpSpPr>
          <a:xfrm>
            <a:off x="6439133" y="230497"/>
            <a:ext cx="1006148" cy="11344976"/>
            <a:chOff x="8617964" y="-22048614"/>
            <a:chExt cx="2504538" cy="282403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A55481-6C24-4FF7-A5BA-BCF3BFFA0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61" b="34694"/>
            <a:stretch/>
          </p:blipFill>
          <p:spPr>
            <a:xfrm>
              <a:off x="8647394" y="1761064"/>
              <a:ext cx="2438401" cy="443065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E48427-7861-4A86-8EF9-D7AC4BEBD0F4}"/>
                </a:ext>
              </a:extLst>
            </p:cNvPr>
            <p:cNvGrpSpPr/>
            <p:nvPr/>
          </p:nvGrpSpPr>
          <p:grpSpPr>
            <a:xfrm>
              <a:off x="8617964" y="-22048614"/>
              <a:ext cx="2504538" cy="23809681"/>
              <a:chOff x="8021861" y="-16266489"/>
              <a:chExt cx="2504538" cy="2380968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BF18ED2-86C9-41EF-A88D-8631A1528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743" b="12920"/>
              <a:stretch/>
            </p:blipFill>
            <p:spPr>
              <a:xfrm>
                <a:off x="8098917" y="1755383"/>
                <a:ext cx="2390775" cy="5787809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7C6E16D-69D7-48AD-A185-3FAF81AB7E50}"/>
                  </a:ext>
                </a:extLst>
              </p:cNvPr>
              <p:cNvGrpSpPr/>
              <p:nvPr/>
            </p:nvGrpSpPr>
            <p:grpSpPr>
              <a:xfrm>
                <a:off x="8021861" y="-16266489"/>
                <a:ext cx="2504538" cy="18025208"/>
                <a:chOff x="7323361" y="-9544204"/>
                <a:chExt cx="2504538" cy="18025208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2F6B2AF-4C03-49F8-ACD5-93E14EBEC8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753" b="7280"/>
                <a:stretch/>
              </p:blipFill>
              <p:spPr>
                <a:xfrm>
                  <a:off x="7389499" y="1752602"/>
                  <a:ext cx="2438400" cy="6728402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3455189-B9A9-4EFB-9C1C-C5091EBEE98E}"/>
                    </a:ext>
                  </a:extLst>
                </p:cNvPr>
                <p:cNvGrpSpPr/>
                <p:nvPr/>
              </p:nvGrpSpPr>
              <p:grpSpPr>
                <a:xfrm>
                  <a:off x="7323361" y="-9544204"/>
                  <a:ext cx="2457450" cy="11296805"/>
                  <a:chOff x="5541667" y="-3187392"/>
                  <a:chExt cx="2457450" cy="11296805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F9912D98-D055-43A0-940F-1338BA0A7B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6477" b="9751"/>
                  <a:stretch/>
                </p:blipFill>
                <p:spPr>
                  <a:xfrm>
                    <a:off x="5541667" y="1757887"/>
                    <a:ext cx="2457450" cy="635152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AF13E99C-86E3-4A61-A421-E9895EAF59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26225" b="9903"/>
                  <a:stretch/>
                </p:blipFill>
                <p:spPr>
                  <a:xfrm>
                    <a:off x="5624733" y="-3187392"/>
                    <a:ext cx="2314577" cy="4939991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CBA325-34CF-47DF-BE04-827D7A97FDC7}"/>
              </a:ext>
            </a:extLst>
          </p:cNvPr>
          <p:cNvGrpSpPr>
            <a:grpSpLocks noChangeAspect="1"/>
          </p:cNvGrpSpPr>
          <p:nvPr/>
        </p:nvGrpSpPr>
        <p:grpSpPr>
          <a:xfrm>
            <a:off x="365198" y="2303079"/>
            <a:ext cx="786942" cy="6901074"/>
            <a:chOff x="3042885" y="-3383819"/>
            <a:chExt cx="959618" cy="84153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2EA877-8520-4799-97D5-5A604960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521" r="4681" b="8228"/>
            <a:stretch/>
          </p:blipFill>
          <p:spPr>
            <a:xfrm>
              <a:off x="3042885" y="-3383819"/>
              <a:ext cx="959618" cy="50602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70999-FA7A-4F78-A805-11CCBFE06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042" t="3521" r="6225"/>
            <a:stretch/>
          </p:blipFill>
          <p:spPr>
            <a:xfrm>
              <a:off x="3049675" y="1490607"/>
              <a:ext cx="925704" cy="3540964"/>
            </a:xfrm>
            <a:prstGeom prst="rect">
              <a:avLst/>
            </a:prstGeom>
          </p:spPr>
        </p:pic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0D5C5F6-5279-4AA2-A230-4C737A27AE57}"/>
              </a:ext>
            </a:extLst>
          </p:cNvPr>
          <p:cNvSpPr>
            <a:spLocks noChangeAspect="1"/>
          </p:cNvSpPr>
          <p:nvPr/>
        </p:nvSpPr>
        <p:spPr>
          <a:xfrm>
            <a:off x="394077" y="671146"/>
            <a:ext cx="6992760" cy="1782706"/>
          </a:xfrm>
          <a:custGeom>
            <a:avLst/>
            <a:gdLst>
              <a:gd name="connsiteX0" fmla="*/ 0 w 5539563"/>
              <a:gd name="connsiteY0" fmla="*/ 1711842 h 1717158"/>
              <a:gd name="connsiteX1" fmla="*/ 738963 w 5539563"/>
              <a:gd name="connsiteY1" fmla="*/ 1717158 h 1717158"/>
              <a:gd name="connsiteX2" fmla="*/ 4784652 w 5539563"/>
              <a:gd name="connsiteY2" fmla="*/ 0 h 1717158"/>
              <a:gd name="connsiteX3" fmla="*/ 5539563 w 5539563"/>
              <a:gd name="connsiteY3" fmla="*/ 5316 h 1717158"/>
              <a:gd name="connsiteX0" fmla="*/ 0 w 5546095"/>
              <a:gd name="connsiteY0" fmla="*/ 2378047 h 2378047"/>
              <a:gd name="connsiteX1" fmla="*/ 745495 w 5546095"/>
              <a:gd name="connsiteY1" fmla="*/ 1717158 h 2378047"/>
              <a:gd name="connsiteX2" fmla="*/ 4791184 w 5546095"/>
              <a:gd name="connsiteY2" fmla="*/ 0 h 2378047"/>
              <a:gd name="connsiteX3" fmla="*/ 5546095 w 5546095"/>
              <a:gd name="connsiteY3" fmla="*/ 5316 h 2378047"/>
              <a:gd name="connsiteX0" fmla="*/ 0 w 5546095"/>
              <a:gd name="connsiteY0" fmla="*/ 2378047 h 2378047"/>
              <a:gd name="connsiteX1" fmla="*/ 448315 w 5546095"/>
              <a:gd name="connsiteY1" fmla="*/ 2357238 h 2378047"/>
              <a:gd name="connsiteX2" fmla="*/ 4791184 w 5546095"/>
              <a:gd name="connsiteY2" fmla="*/ 0 h 2378047"/>
              <a:gd name="connsiteX3" fmla="*/ 5546095 w 5546095"/>
              <a:gd name="connsiteY3" fmla="*/ 5316 h 2378047"/>
              <a:gd name="connsiteX0" fmla="*/ 0 w 5546095"/>
              <a:gd name="connsiteY0" fmla="*/ 2364985 h 2364985"/>
              <a:gd name="connsiteX1" fmla="*/ 448315 w 5546095"/>
              <a:gd name="connsiteY1" fmla="*/ 2357238 h 2364985"/>
              <a:gd name="connsiteX2" fmla="*/ 4791184 w 5546095"/>
              <a:gd name="connsiteY2" fmla="*/ 0 h 2364985"/>
              <a:gd name="connsiteX3" fmla="*/ 5546095 w 5546095"/>
              <a:gd name="connsiteY3" fmla="*/ 5316 h 2364985"/>
              <a:gd name="connsiteX0" fmla="*/ 0 w 5546095"/>
              <a:gd name="connsiteY0" fmla="*/ 2367698 h 2367698"/>
              <a:gd name="connsiteX1" fmla="*/ 448315 w 5546095"/>
              <a:gd name="connsiteY1" fmla="*/ 2359951 h 2367698"/>
              <a:gd name="connsiteX2" fmla="*/ 5065232 w 5546095"/>
              <a:gd name="connsiteY2" fmla="*/ 0 h 2367698"/>
              <a:gd name="connsiteX3" fmla="*/ 5546095 w 5546095"/>
              <a:gd name="connsiteY3" fmla="*/ 8029 h 2367698"/>
              <a:gd name="connsiteX0" fmla="*/ 0 w 5608502"/>
              <a:gd name="connsiteY0" fmla="*/ 2367809 h 2367809"/>
              <a:gd name="connsiteX1" fmla="*/ 448315 w 5608502"/>
              <a:gd name="connsiteY1" fmla="*/ 2360062 h 2367809"/>
              <a:gd name="connsiteX2" fmla="*/ 5065232 w 5608502"/>
              <a:gd name="connsiteY2" fmla="*/ 111 h 2367809"/>
              <a:gd name="connsiteX3" fmla="*/ 5608502 w 5608502"/>
              <a:gd name="connsiteY3" fmla="*/ 0 h 2367809"/>
              <a:gd name="connsiteX0" fmla="*/ 0 w 5608502"/>
              <a:gd name="connsiteY0" fmla="*/ 2367809 h 2367809"/>
              <a:gd name="connsiteX1" fmla="*/ 448315 w 5608502"/>
              <a:gd name="connsiteY1" fmla="*/ 2360062 h 2367809"/>
              <a:gd name="connsiteX2" fmla="*/ 3688994 w 5608502"/>
              <a:gd name="connsiteY2" fmla="*/ 13648 h 2367809"/>
              <a:gd name="connsiteX3" fmla="*/ 5608502 w 5608502"/>
              <a:gd name="connsiteY3" fmla="*/ 0 h 2367809"/>
              <a:gd name="connsiteX0" fmla="*/ 0 w 4232264"/>
              <a:gd name="connsiteY0" fmla="*/ 2358784 h 2358784"/>
              <a:gd name="connsiteX1" fmla="*/ 448315 w 4232264"/>
              <a:gd name="connsiteY1" fmla="*/ 2351037 h 2358784"/>
              <a:gd name="connsiteX2" fmla="*/ 3688994 w 4232264"/>
              <a:gd name="connsiteY2" fmla="*/ 4623 h 2358784"/>
              <a:gd name="connsiteX3" fmla="*/ 4232264 w 4232264"/>
              <a:gd name="connsiteY3" fmla="*/ 0 h 2358784"/>
              <a:gd name="connsiteX0" fmla="*/ 0 w 4232264"/>
              <a:gd name="connsiteY0" fmla="*/ 2358784 h 2358784"/>
              <a:gd name="connsiteX1" fmla="*/ 463813 w 4232264"/>
              <a:gd name="connsiteY1" fmla="*/ 1075059 h 2358784"/>
              <a:gd name="connsiteX2" fmla="*/ 3688994 w 4232264"/>
              <a:gd name="connsiteY2" fmla="*/ 4623 h 2358784"/>
              <a:gd name="connsiteX3" fmla="*/ 4232264 w 4232264"/>
              <a:gd name="connsiteY3" fmla="*/ 0 h 2358784"/>
              <a:gd name="connsiteX0" fmla="*/ 0 w 4227098"/>
              <a:gd name="connsiteY0" fmla="*/ 1077640 h 1077640"/>
              <a:gd name="connsiteX1" fmla="*/ 458647 w 4227098"/>
              <a:gd name="connsiteY1" fmla="*/ 1075059 h 1077640"/>
              <a:gd name="connsiteX2" fmla="*/ 3683828 w 4227098"/>
              <a:gd name="connsiteY2" fmla="*/ 4623 h 1077640"/>
              <a:gd name="connsiteX3" fmla="*/ 4227098 w 4227098"/>
              <a:gd name="connsiteY3" fmla="*/ 0 h 10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7098" h="1077640">
                <a:moveTo>
                  <a:pt x="0" y="1077640"/>
                </a:moveTo>
                <a:lnTo>
                  <a:pt x="458647" y="1075059"/>
                </a:lnTo>
                <a:lnTo>
                  <a:pt x="3683828" y="4623"/>
                </a:lnTo>
                <a:lnTo>
                  <a:pt x="422709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6DAA3F-7FD9-476F-8962-66388408CBB6}"/>
              </a:ext>
            </a:extLst>
          </p:cNvPr>
          <p:cNvGrpSpPr/>
          <p:nvPr/>
        </p:nvGrpSpPr>
        <p:grpSpPr>
          <a:xfrm>
            <a:off x="2776042" y="466050"/>
            <a:ext cx="1572426" cy="369332"/>
            <a:chOff x="7686752" y="653534"/>
            <a:chExt cx="1572426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8602D36-2DEE-47AE-AA5B-4865D3CCEC8D}"/>
                </a:ext>
              </a:extLst>
            </p:cNvPr>
            <p:cNvCxnSpPr>
              <a:cxnSpLocks/>
            </p:cNvCxnSpPr>
            <p:nvPr/>
          </p:nvCxnSpPr>
          <p:spPr>
            <a:xfrm>
              <a:off x="7686752" y="844034"/>
              <a:ext cx="15724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591EA7-393B-4533-A4C5-F3DCC535C37C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04" y="838200"/>
              <a:ext cx="63304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D95749-687E-4479-81C1-DAA5C8FF4120}"/>
                </a:ext>
              </a:extLst>
            </p:cNvPr>
            <p:cNvSpPr txBox="1"/>
            <p:nvPr/>
          </p:nvSpPr>
          <p:spPr>
            <a:xfrm>
              <a:off x="8152867" y="653534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 mi</a:t>
              </a:r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5CD5710D-CB9A-4354-A818-B46B8B1C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3" y="12152966"/>
            <a:ext cx="498997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0" dirty="0">
                <a:latin typeface="Arial" panose="020B0604020202020204" pitchFamily="34" charset="0"/>
                <a:ea typeface="SimSun" panose="02010600030101010101" pitchFamily="2" charset="-122"/>
              </a:rPr>
              <a:t>Exercise 2: Basin scale log motif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CD5578-14E0-4A82-A14D-DC1157EB2720}"/>
              </a:ext>
            </a:extLst>
          </p:cNvPr>
          <p:cNvSpPr txBox="1"/>
          <p:nvPr/>
        </p:nvSpPr>
        <p:spPr>
          <a:xfrm>
            <a:off x="209201" y="10676498"/>
            <a:ext cx="500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Compare the gross log motif between these wells.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Given the vertical scale, does this represent log motif at the depositional systems scale or the basin scale?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you suggest a proximal to distal transition?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C105DA-7A10-4062-B5B7-24F30F432051}"/>
              </a:ext>
            </a:extLst>
          </p:cNvPr>
          <p:cNvGrpSpPr/>
          <p:nvPr/>
        </p:nvGrpSpPr>
        <p:grpSpPr>
          <a:xfrm>
            <a:off x="1481123" y="679367"/>
            <a:ext cx="336994" cy="1145860"/>
            <a:chOff x="1374927" y="3560483"/>
            <a:chExt cx="336994" cy="11458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5BED83-AA4E-4330-9D8C-CAC080E412BB}"/>
                </a:ext>
              </a:extLst>
            </p:cNvPr>
            <p:cNvSpPr txBox="1"/>
            <p:nvPr/>
          </p:nvSpPr>
          <p:spPr>
            <a:xfrm rot="16200000">
              <a:off x="1175995" y="3954420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1000 ft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3D79E9-95DF-4E1B-8798-2B39153A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711921" y="3560483"/>
              <a:ext cx="0" cy="1145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 rot="20456620">
            <a:off x="2892348" y="1289697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Atoka Fm.</a:t>
            </a:r>
          </a:p>
        </p:txBody>
      </p:sp>
      <p:sp>
        <p:nvSpPr>
          <p:cNvPr id="61" name="TextBox 60"/>
          <p:cNvSpPr txBox="1"/>
          <p:nvPr/>
        </p:nvSpPr>
        <p:spPr>
          <a:xfrm rot="1296823">
            <a:off x="3072933" y="9993709"/>
            <a:ext cx="161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Atoka Fm.</a:t>
            </a:r>
          </a:p>
        </p:txBody>
      </p:sp>
      <p:sp>
        <p:nvSpPr>
          <p:cNvPr id="5" name="Freeform 4"/>
          <p:cNvSpPr/>
          <p:nvPr/>
        </p:nvSpPr>
        <p:spPr>
          <a:xfrm>
            <a:off x="376015" y="8876801"/>
            <a:ext cx="7007551" cy="2153541"/>
          </a:xfrm>
          <a:custGeom>
            <a:avLst/>
            <a:gdLst>
              <a:gd name="connsiteX0" fmla="*/ 0 w 7007551"/>
              <a:gd name="connsiteY0" fmla="*/ 0 h 2153541"/>
              <a:gd name="connsiteX1" fmla="*/ 743484 w 7007551"/>
              <a:gd name="connsiteY1" fmla="*/ 8546 h 2153541"/>
              <a:gd name="connsiteX2" fmla="*/ 6118789 w 7007551"/>
              <a:gd name="connsiteY2" fmla="*/ 2153541 h 2153541"/>
              <a:gd name="connsiteX3" fmla="*/ 7007551 w 7007551"/>
              <a:gd name="connsiteY3" fmla="*/ 2144995 h 21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7551" h="2153541">
                <a:moveTo>
                  <a:pt x="0" y="0"/>
                </a:moveTo>
                <a:lnTo>
                  <a:pt x="743484" y="8546"/>
                </a:lnTo>
                <a:lnTo>
                  <a:pt x="6118789" y="2153541"/>
                </a:lnTo>
                <a:lnTo>
                  <a:pt x="7007551" y="214499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B4A8AB-5F3E-4664-B6EE-302B0A5DBEF2}"/>
              </a:ext>
            </a:extLst>
          </p:cNvPr>
          <p:cNvCxnSpPr/>
          <p:nvPr/>
        </p:nvCxnSpPr>
        <p:spPr>
          <a:xfrm>
            <a:off x="336884" y="3048000"/>
            <a:ext cx="702644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C326C2-7995-4504-A395-4105AE607234}"/>
              </a:ext>
            </a:extLst>
          </p:cNvPr>
          <p:cNvSpPr txBox="1"/>
          <p:nvPr/>
        </p:nvSpPr>
        <p:spPr>
          <a:xfrm>
            <a:off x="4637574" y="2979997"/>
            <a:ext cx="1939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Datum: Top Upper Alma</a:t>
            </a:r>
          </a:p>
        </p:txBody>
      </p:sp>
    </p:spTree>
    <p:extLst>
      <p:ext uri="{BB962C8B-B14F-4D97-AF65-F5344CB8AC3E}">
        <p14:creationId xmlns:p14="http://schemas.microsoft.com/office/powerpoint/2010/main" val="191636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4C7EBC-8053-4DBB-8945-AC743D58C094}"/>
              </a:ext>
            </a:extLst>
          </p:cNvPr>
          <p:cNvSpPr txBox="1"/>
          <p:nvPr/>
        </p:nvSpPr>
        <p:spPr>
          <a:xfrm>
            <a:off x="517890" y="734409"/>
            <a:ext cx="415121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/>
              <a:t>Divide the well log into large scale packages based on log motif. (3 to 5 packages, 100 – 300ft in thickness) </a:t>
            </a:r>
          </a:p>
          <a:p>
            <a:pPr>
              <a:spcAft>
                <a:spcPts val="800"/>
              </a:spcAft>
            </a:pPr>
            <a:r>
              <a:rPr lang="en-US" sz="1400" dirty="0"/>
              <a:t>Given the gross interval thickness, what do these divisions represent?</a:t>
            </a:r>
          </a:p>
          <a:p>
            <a:pPr>
              <a:spcAft>
                <a:spcPts val="800"/>
              </a:spcAft>
            </a:pPr>
            <a:r>
              <a:rPr lang="en-US" sz="1400" dirty="0"/>
              <a:t>Do you see a pattern in vertical stacking?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EB491-A395-4AE7-90E3-2CC0BA9F2ECD}"/>
              </a:ext>
            </a:extLst>
          </p:cNvPr>
          <p:cNvSpPr txBox="1"/>
          <p:nvPr/>
        </p:nvSpPr>
        <p:spPr>
          <a:xfrm>
            <a:off x="476559" y="215403"/>
            <a:ext cx="42275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Exercise 3: Stratigraphic Cyclicity</a:t>
            </a:r>
          </a:p>
        </p:txBody>
      </p:sp>
      <p:pic>
        <p:nvPicPr>
          <p:cNvPr id="27" name="Picture 26"/>
          <p:cNvPicPr preferRelativeResize="0"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975" y="2116968"/>
            <a:ext cx="4806812" cy="102605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A02FD7-007B-4DB4-B971-88C4DA5215B1}"/>
              </a:ext>
            </a:extLst>
          </p:cNvPr>
          <p:cNvCxnSpPr>
            <a:cxnSpLocks/>
          </p:cNvCxnSpPr>
          <p:nvPr/>
        </p:nvCxnSpPr>
        <p:spPr>
          <a:xfrm>
            <a:off x="280212" y="11472108"/>
            <a:ext cx="6272988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0A8380-5440-4FA4-A1AA-60D329E74D4C}"/>
              </a:ext>
            </a:extLst>
          </p:cNvPr>
          <p:cNvSpPr txBox="1"/>
          <p:nvPr/>
        </p:nvSpPr>
        <p:spPr>
          <a:xfrm>
            <a:off x="5783979" y="11176523"/>
            <a:ext cx="66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BD90-19E0-4F59-AED5-E2AAEAB98E0B}"/>
              </a:ext>
            </a:extLst>
          </p:cNvPr>
          <p:cNvSpPr txBox="1"/>
          <p:nvPr/>
        </p:nvSpPr>
        <p:spPr>
          <a:xfrm>
            <a:off x="5671390" y="11425961"/>
            <a:ext cx="864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Morrow</a:t>
            </a:r>
          </a:p>
        </p:txBody>
      </p:sp>
    </p:spTree>
    <p:extLst>
      <p:ext uri="{BB962C8B-B14F-4D97-AF65-F5344CB8AC3E}">
        <p14:creationId xmlns:p14="http://schemas.microsoft.com/office/powerpoint/2010/main" val="317683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C509CC-F847-42EC-8179-F381B57EC5CB}"/>
              </a:ext>
            </a:extLst>
          </p:cNvPr>
          <p:cNvSpPr txBox="1"/>
          <p:nvPr/>
        </p:nvSpPr>
        <p:spPr>
          <a:xfrm>
            <a:off x="172442" y="942811"/>
            <a:ext cx="293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Arco </a:t>
            </a:r>
            <a:r>
              <a:rPr lang="en-US" sz="2000" dirty="0" err="1"/>
              <a:t>Expl</a:t>
            </a:r>
            <a:r>
              <a:rPr lang="en-US" sz="2000" dirty="0"/>
              <a:t>. Peeler Gap 1-32</a:t>
            </a:r>
          </a:p>
          <a:p>
            <a:pPr algn="ctr"/>
            <a:r>
              <a:rPr lang="en-US" sz="2000" dirty="0"/>
              <a:t>32-5N-22W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022BB-FAA3-4EED-9A5F-C877D4E88110}"/>
              </a:ext>
            </a:extLst>
          </p:cNvPr>
          <p:cNvSpPr txBox="1"/>
          <p:nvPr/>
        </p:nvSpPr>
        <p:spPr>
          <a:xfrm>
            <a:off x="3279529" y="807720"/>
            <a:ext cx="45995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many scales of cyclicity would you divide this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deepwater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succession into?</a:t>
            </a:r>
          </a:p>
          <a:p>
            <a:pPr marL="171450" indent="-1714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you speculate on stratigraphic architecture (layered sheets, amalgamated sheets, etc.) or depositional elements based on log motif (lobe complex, channel/levee etc.)?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60362-60F3-4C19-B700-9570B946BD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1" y="1628538"/>
            <a:ext cx="2934491" cy="11101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A552E-6409-45AA-97A9-C052A8A17E3C}"/>
              </a:ext>
            </a:extLst>
          </p:cNvPr>
          <p:cNvSpPr txBox="1"/>
          <p:nvPr/>
        </p:nvSpPr>
        <p:spPr>
          <a:xfrm>
            <a:off x="869156" y="139203"/>
            <a:ext cx="60340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Exercise 5: Stratigraphic Cyclicity and Log Motif</a:t>
            </a:r>
          </a:p>
        </p:txBody>
      </p:sp>
    </p:spTree>
    <p:extLst>
      <p:ext uri="{BB962C8B-B14F-4D97-AF65-F5344CB8AC3E}">
        <p14:creationId xmlns:p14="http://schemas.microsoft.com/office/powerpoint/2010/main" val="2185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2299</TotalTime>
  <Words>220</Words>
  <Application>Microsoft Office PowerPoint</Application>
  <PresentationFormat>Custom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McGilvery</dc:creator>
  <cp:lastModifiedBy>Mac McGilvery</cp:lastModifiedBy>
  <cp:revision>27</cp:revision>
  <dcterms:created xsi:type="dcterms:W3CDTF">2020-02-03T14:37:14Z</dcterms:created>
  <dcterms:modified xsi:type="dcterms:W3CDTF">2021-01-16T19:22:31Z</dcterms:modified>
</cp:coreProperties>
</file>