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744" y="90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72011"/>
            <a:ext cx="9601200" cy="270594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82310"/>
            <a:ext cx="9601200" cy="1876530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40DC-FF23-46B0-A417-C92D55FDCFA1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73E2-9BFE-4B9F-B7F0-26B957F2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6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40DC-FF23-46B0-A417-C92D55FDCFA1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73E2-9BFE-4B9F-B7F0-26B957F2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9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40DC-FF23-46B0-A417-C92D55FDCFA1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73E2-9BFE-4B9F-B7F0-26B957F2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3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40DC-FF23-46B0-A417-C92D55FDCFA1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73E2-9BFE-4B9F-B7F0-26B957F2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6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40DC-FF23-46B0-A417-C92D55FDCFA1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73E2-9BFE-4B9F-B7F0-26B957F2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40DC-FF23-46B0-A417-C92D55FDCFA1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73E2-9BFE-4B9F-B7F0-26B957F2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7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40DC-FF23-46B0-A417-C92D55FDCFA1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73E2-9BFE-4B9F-B7F0-26B957F2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8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40DC-FF23-46B0-A417-C92D55FDCFA1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73E2-9BFE-4B9F-B7F0-26B957F2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0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40DC-FF23-46B0-A417-C92D55FDCFA1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73E2-9BFE-4B9F-B7F0-26B957F2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1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40DC-FF23-46B0-A417-C92D55FDCFA1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73E2-9BFE-4B9F-B7F0-26B957F2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3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40DC-FF23-46B0-A417-C92D55FDCFA1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A73E2-9BFE-4B9F-B7F0-26B957F2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8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E40DC-FF23-46B0-A417-C92D55FDCFA1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A73E2-9BFE-4B9F-B7F0-26B957F2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7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16FC18-C0DC-4706-894D-5EA59EAA1CFF}"/>
              </a:ext>
            </a:extLst>
          </p:cNvPr>
          <p:cNvGrpSpPr/>
          <p:nvPr/>
        </p:nvGrpSpPr>
        <p:grpSpPr>
          <a:xfrm>
            <a:off x="0" y="63387"/>
            <a:ext cx="12807004" cy="7669257"/>
            <a:chOff x="-5404" y="72602"/>
            <a:chExt cx="12807004" cy="766925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25012FB-FD3A-4BA8-8C05-CDCBCDDF4779}"/>
                </a:ext>
              </a:extLst>
            </p:cNvPr>
            <p:cNvSpPr txBox="1"/>
            <p:nvPr/>
          </p:nvSpPr>
          <p:spPr>
            <a:xfrm>
              <a:off x="2838402" y="72602"/>
              <a:ext cx="2922082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Exercise 4:</a:t>
              </a:r>
            </a:p>
            <a:p>
              <a:pPr algn="ctr"/>
              <a:r>
                <a:rPr lang="en-US" sz="2400" dirty="0"/>
                <a:t>Log Motif Correlation </a:t>
              </a:r>
            </a:p>
          </p:txBody>
        </p:sp>
        <p:sp>
          <p:nvSpPr>
            <p:cNvPr id="4" name="Text Box 22">
              <a:extLst>
                <a:ext uri="{FF2B5EF4-FFF2-40B4-BE49-F238E27FC236}">
                  <a16:creationId xmlns:a16="http://schemas.microsoft.com/office/drawing/2014/main" id="{C73430CC-2EF9-4E15-A8BE-DE3EF5164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404" y="352060"/>
              <a:ext cx="6406204" cy="1615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1463675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463675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463675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463675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463675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4636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171450" indent="-171450" eaLnBrk="1" hangingPunct="1">
                <a:buSzPct val="120000"/>
                <a:buFont typeface="Arial" panose="020B0604020202020204" pitchFamily="34" charset="0"/>
                <a:buChar char="•"/>
              </a:pPr>
              <a:r>
                <a:rPr lang="en-US" sz="1200" dirty="0"/>
                <a:t>This is an oblique strike profile</a:t>
              </a:r>
            </a:p>
            <a:p>
              <a:pPr marL="171450" indent="-171450" eaLnBrk="1" hangingPunct="1">
                <a:buSzPct val="120000"/>
                <a:buFont typeface="Arial" panose="020B0604020202020204" pitchFamily="34" charset="0"/>
                <a:buChar char="•"/>
              </a:pPr>
              <a:r>
                <a:rPr lang="en-US" sz="1200" dirty="0"/>
                <a:t>The wells are ~1mile apart</a:t>
              </a:r>
            </a:p>
            <a:p>
              <a:pPr eaLnBrk="1" hangingPunct="1"/>
              <a:endParaRPr lang="en-US" sz="1200" b="1" dirty="0"/>
            </a:p>
            <a:p>
              <a:pPr eaLnBrk="1" hangingPunct="1">
                <a:spcAft>
                  <a:spcPts val="600"/>
                </a:spcAft>
              </a:pPr>
              <a:r>
                <a:rPr lang="en-US" sz="1200" b="1" dirty="0"/>
                <a:t>1)</a:t>
              </a:r>
              <a:r>
                <a:rPr lang="en-US" sz="1200" dirty="0"/>
                <a:t> What observations can you make about the log motif?</a:t>
              </a:r>
              <a:endParaRPr lang="en-US" sz="1200" b="1" dirty="0"/>
            </a:p>
            <a:p>
              <a:pPr eaLnBrk="1" hangingPunct="1">
                <a:spcAft>
                  <a:spcPts val="600"/>
                </a:spcAft>
              </a:pPr>
              <a:r>
                <a:rPr lang="en-US" sz="1200" b="1" dirty="0"/>
                <a:t>2)</a:t>
              </a:r>
              <a:r>
                <a:rPr lang="en-US" sz="1200" dirty="0"/>
                <a:t> Correlate equivalent log motif </a:t>
              </a:r>
              <a:r>
                <a:rPr lang="en-US" sz="1200" dirty="0" err="1"/>
                <a:t>facies</a:t>
              </a:r>
              <a:r>
                <a:rPr lang="en-US" sz="1200" dirty="0"/>
                <a:t>.</a:t>
              </a:r>
            </a:p>
            <a:p>
              <a:pPr eaLnBrk="1" hangingPunct="1">
                <a:spcAft>
                  <a:spcPts val="600"/>
                </a:spcAft>
              </a:pPr>
              <a:r>
                <a:rPr lang="en-US" sz="1200" b="1" dirty="0"/>
                <a:t>3)</a:t>
              </a:r>
              <a:r>
                <a:rPr lang="en-US" sz="1200" dirty="0"/>
                <a:t> Color and label the component depositional elements </a:t>
              </a:r>
            </a:p>
            <a:p>
              <a:pPr eaLnBrk="1" hangingPunct="1">
                <a:spcAft>
                  <a:spcPts val="600"/>
                </a:spcAft>
              </a:pPr>
              <a:r>
                <a:rPr lang="en-US" sz="1200" b="1" dirty="0"/>
                <a:t>4)</a:t>
              </a:r>
              <a:r>
                <a:rPr lang="en-US" sz="1200" dirty="0"/>
                <a:t> Identify the reservoir facies/bodies and describe the degree of compartmentalization.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5CCAB3-44B4-4444-AD1C-384C98482D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5" b="46619"/>
            <a:stretch/>
          </p:blipFill>
          <p:spPr>
            <a:xfrm rot="16200000">
              <a:off x="-1223265" y="3603444"/>
              <a:ext cx="5154176" cy="188848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25C21C-FF77-4D12-9791-695C0DDFFA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529"/>
            <a:stretch/>
          </p:blipFill>
          <p:spPr>
            <a:xfrm rot="16200000">
              <a:off x="1542771" y="3960439"/>
              <a:ext cx="5154176" cy="189934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1F0BCB-CB47-4BDC-9567-54F5C544DC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" t="1984" b="58956"/>
            <a:stretch/>
          </p:blipFill>
          <p:spPr>
            <a:xfrm rot="16200000">
              <a:off x="5660990" y="3145806"/>
              <a:ext cx="7369852" cy="182225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1073E8-5DDF-4EA7-8AEA-31EE0F4DCD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9" t="1987" b="57902"/>
            <a:stretch/>
          </p:blipFill>
          <p:spPr>
            <a:xfrm rot="16200000">
              <a:off x="3168939" y="3134067"/>
              <a:ext cx="7333057" cy="18089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1581026-86D4-4F88-BC4D-52F25180E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" t="2668" b="58918"/>
            <a:stretch/>
          </p:blipFill>
          <p:spPr>
            <a:xfrm rot="16200000">
              <a:off x="8591442" y="3647413"/>
              <a:ext cx="6545089" cy="157021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8518E32-65C9-499B-926C-606A1FDE4C62}"/>
                </a:ext>
              </a:extLst>
            </p:cNvPr>
            <p:cNvCxnSpPr/>
            <p:nvPr/>
          </p:nvCxnSpPr>
          <p:spPr>
            <a:xfrm>
              <a:off x="436333" y="3348759"/>
              <a:ext cx="123652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924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85B5C7C-ACA2-4774-8DB4-B8AF9E2D0AAC}"/>
              </a:ext>
            </a:extLst>
          </p:cNvPr>
          <p:cNvGrpSpPr/>
          <p:nvPr/>
        </p:nvGrpSpPr>
        <p:grpSpPr>
          <a:xfrm>
            <a:off x="650931" y="29817"/>
            <a:ext cx="11316848" cy="7638393"/>
            <a:chOff x="805131" y="48913"/>
            <a:chExt cx="11316848" cy="7638393"/>
          </a:xfrm>
        </p:grpSpPr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385D1DFA-ADA4-4A18-9C5F-5087EDF0F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131" y="6395081"/>
              <a:ext cx="4349750" cy="1292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1463675" eaLnBrk="0" hangingPunct="0">
                <a:spcBef>
                  <a:spcPct val="20000"/>
                </a:spcBef>
                <a:buChar char="•"/>
                <a:defRPr sz="5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463675" eaLnBrk="0" hangingPunct="0">
                <a:spcBef>
                  <a:spcPct val="20000"/>
                </a:spcBef>
                <a:buChar char="–"/>
                <a:defRPr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463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463675" eaLnBrk="0" hangingPunct="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463675" eaLnBrk="0" hangingPunct="0">
                <a:spcBef>
                  <a:spcPct val="20000"/>
                </a:spcBef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Depositional Environment _______________________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Genetic Sequence Thickness _____________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Reservoir Thickness 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Clean Sand 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Net to Gross  _______________</a:t>
              </a:r>
            </a:p>
          </p:txBody>
        </p:sp>
        <p:sp>
          <p:nvSpPr>
            <p:cNvPr id="6" name="Text Box 44">
              <a:extLst>
                <a:ext uri="{FF2B5EF4-FFF2-40B4-BE49-F238E27FC236}">
                  <a16:creationId xmlns:a16="http://schemas.microsoft.com/office/drawing/2014/main" id="{E26666AE-0837-4057-ADA6-6C6EA27B4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4291" y="6391906"/>
              <a:ext cx="4349750" cy="1292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1463675" eaLnBrk="0" hangingPunct="0">
                <a:spcBef>
                  <a:spcPct val="20000"/>
                </a:spcBef>
                <a:buChar char="•"/>
                <a:defRPr sz="5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463675" eaLnBrk="0" hangingPunct="0">
                <a:spcBef>
                  <a:spcPct val="20000"/>
                </a:spcBef>
                <a:buChar char="–"/>
                <a:defRPr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463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463675" eaLnBrk="0" hangingPunct="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463675" eaLnBrk="0" hangingPunct="0">
                <a:spcBef>
                  <a:spcPct val="20000"/>
                </a:spcBef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Depositional Environment _______________________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Genetic Sequence Thickness _____________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Reservoir Thickness 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Clean Sand 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Net to Gross  _______________</a:t>
              </a:r>
            </a:p>
          </p:txBody>
        </p:sp>
        <p:sp>
          <p:nvSpPr>
            <p:cNvPr id="7" name="Text Box 46">
              <a:extLst>
                <a:ext uri="{FF2B5EF4-FFF2-40B4-BE49-F238E27FC236}">
                  <a16:creationId xmlns:a16="http://schemas.microsoft.com/office/drawing/2014/main" id="{54AC008D-741B-4838-B223-C20430DDF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069" y="5025068"/>
              <a:ext cx="4349750" cy="1292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1463675" eaLnBrk="0" hangingPunct="0">
                <a:spcBef>
                  <a:spcPct val="20000"/>
                </a:spcBef>
                <a:buChar char="•"/>
                <a:defRPr sz="5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463675" eaLnBrk="0" hangingPunct="0">
                <a:spcBef>
                  <a:spcPct val="20000"/>
                </a:spcBef>
                <a:buChar char="–"/>
                <a:defRPr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463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463675" eaLnBrk="0" hangingPunct="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463675" eaLnBrk="0" hangingPunct="0">
                <a:spcBef>
                  <a:spcPct val="20000"/>
                </a:spcBef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Depositional Environment _______________________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Genetic Sequence Thickness _____________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Reservoir Thickness 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Clean Sand 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Net to Gross  _______________</a:t>
              </a:r>
            </a:p>
          </p:txBody>
        </p:sp>
        <p:sp>
          <p:nvSpPr>
            <p:cNvPr id="8" name="Text Box 47">
              <a:extLst>
                <a:ext uri="{FF2B5EF4-FFF2-40B4-BE49-F238E27FC236}">
                  <a16:creationId xmlns:a16="http://schemas.microsoft.com/office/drawing/2014/main" id="{F6A1B5BF-D603-4A66-B468-FB2B54AF1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229" y="5021893"/>
              <a:ext cx="4349750" cy="1292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1463675" eaLnBrk="0" hangingPunct="0">
                <a:spcBef>
                  <a:spcPct val="20000"/>
                </a:spcBef>
                <a:buChar char="•"/>
                <a:defRPr sz="5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463675" eaLnBrk="0" hangingPunct="0">
                <a:spcBef>
                  <a:spcPct val="20000"/>
                </a:spcBef>
                <a:buChar char="–"/>
                <a:defRPr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463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463675" eaLnBrk="0" hangingPunct="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463675" eaLnBrk="0" hangingPunct="0">
                <a:spcBef>
                  <a:spcPct val="20000"/>
                </a:spcBef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Depositional Environment _______________________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Genetic Sequence Thickness _____________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Reservoir Thickness 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Clean Sand 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Net to Gross  _______________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BC07DCE-7A8D-4AEF-8EE5-73BE71214935}"/>
                </a:ext>
              </a:extLst>
            </p:cNvPr>
            <p:cNvGrpSpPr/>
            <p:nvPr/>
          </p:nvGrpSpPr>
          <p:grpSpPr>
            <a:xfrm>
              <a:off x="840056" y="646193"/>
              <a:ext cx="4289425" cy="4235450"/>
              <a:chOff x="840056" y="646193"/>
              <a:chExt cx="4289425" cy="4235450"/>
            </a:xfrm>
          </p:grpSpPr>
          <p:pic>
            <p:nvPicPr>
              <p:cNvPr id="17" name="Picture 8" descr="GB740_A9_25">
                <a:extLst>
                  <a:ext uri="{FF2B5EF4-FFF2-40B4-BE49-F238E27FC236}">
                    <a16:creationId xmlns:a16="http://schemas.microsoft.com/office/drawing/2014/main" id="{DE92A533-E24A-4523-8454-E8BCA52405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83" b="3520"/>
              <a:stretch>
                <a:fillRect/>
              </a:stretch>
            </p:blipFill>
            <p:spPr bwMode="auto">
              <a:xfrm>
                <a:off x="840056" y="687468"/>
                <a:ext cx="4289425" cy="419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Line 86">
                <a:extLst>
                  <a:ext uri="{FF2B5EF4-FFF2-40B4-BE49-F238E27FC236}">
                    <a16:creationId xmlns:a16="http://schemas.microsoft.com/office/drawing/2014/main" id="{06FE28B1-8118-45E1-8C53-B063A416E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0781" y="690643"/>
                <a:ext cx="0" cy="4033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 Box 23">
                <a:extLst>
                  <a:ext uri="{FF2B5EF4-FFF2-40B4-BE49-F238E27FC236}">
                    <a16:creationId xmlns:a16="http://schemas.microsoft.com/office/drawing/2014/main" id="{87526AE9-1A60-4439-A0E3-CAD18F5745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6906" y="646193"/>
                <a:ext cx="430213" cy="276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1463675" eaLnBrk="0" hangingPunct="0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1463675" eaLnBrk="0" hangingPunct="0">
                  <a:spcBef>
                    <a:spcPct val="20000"/>
                  </a:spcBef>
                  <a:buChar char="–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1463675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1463675" eaLnBrk="0" hangingPunct="0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1463675" eaLnBrk="0" hangingPunct="0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63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63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63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63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/>
                  <a:t>Vshale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/>
                  <a:t>cut off</a:t>
                </a:r>
              </a:p>
            </p:txBody>
          </p:sp>
          <p:sp>
            <p:nvSpPr>
              <p:cNvPr id="20" name="Line 24">
                <a:extLst>
                  <a:ext uri="{FF2B5EF4-FFF2-40B4-BE49-F238E27FC236}">
                    <a16:creationId xmlns:a16="http://schemas.microsoft.com/office/drawing/2014/main" id="{F20A124E-3A8F-4359-976D-00BDBC28D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2806" y="900193"/>
                <a:ext cx="307975" cy="2619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967F142-4FAF-4931-9187-072FED5E7A0D}"/>
                </a:ext>
              </a:extLst>
            </p:cNvPr>
            <p:cNvGrpSpPr/>
            <p:nvPr/>
          </p:nvGrpSpPr>
          <p:grpSpPr>
            <a:xfrm>
              <a:off x="7722973" y="359261"/>
              <a:ext cx="4284662" cy="4660900"/>
              <a:chOff x="7722973" y="359261"/>
              <a:chExt cx="4284662" cy="4660900"/>
            </a:xfrm>
          </p:grpSpPr>
          <p:pic>
            <p:nvPicPr>
              <p:cNvPr id="12" name="Picture 11" descr="GB740_A9_24">
                <a:extLst>
                  <a:ext uri="{FF2B5EF4-FFF2-40B4-BE49-F238E27FC236}">
                    <a16:creationId xmlns:a16="http://schemas.microsoft.com/office/drawing/2014/main" id="{740663E5-B6DC-4F5A-89D4-E66F81973E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20" b="2707"/>
              <a:stretch>
                <a:fillRect/>
              </a:stretch>
            </p:blipFill>
            <p:spPr bwMode="auto">
              <a:xfrm>
                <a:off x="7726148" y="746611"/>
                <a:ext cx="4281487" cy="419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 descr="GB740_A9_21_Sand cut off">
                <a:extLst>
                  <a:ext uri="{FF2B5EF4-FFF2-40B4-BE49-F238E27FC236}">
                    <a16:creationId xmlns:a16="http://schemas.microsoft.com/office/drawing/2014/main" id="{8D993C6E-13D3-4CAF-BE71-04F3295F20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1379"/>
              <a:stretch>
                <a:fillRect/>
              </a:stretch>
            </p:blipFill>
            <p:spPr bwMode="auto">
              <a:xfrm>
                <a:off x="7722973" y="359261"/>
                <a:ext cx="4283075" cy="393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Line 86">
                <a:extLst>
                  <a:ext uri="{FF2B5EF4-FFF2-40B4-BE49-F238E27FC236}">
                    <a16:creationId xmlns:a16="http://schemas.microsoft.com/office/drawing/2014/main" id="{9EDF90BC-624B-41BE-A1E1-CE4751943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8935" y="986323"/>
                <a:ext cx="0" cy="4033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 Box 23">
                <a:extLst>
                  <a:ext uri="{FF2B5EF4-FFF2-40B4-BE49-F238E27FC236}">
                    <a16:creationId xmlns:a16="http://schemas.microsoft.com/office/drawing/2014/main" id="{E65CBD06-9A83-41A3-8F76-70E70BCB63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5060" y="2588111"/>
                <a:ext cx="430213" cy="276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1463675" eaLnBrk="0" hangingPunct="0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1463675" eaLnBrk="0" hangingPunct="0">
                  <a:spcBef>
                    <a:spcPct val="20000"/>
                  </a:spcBef>
                  <a:buChar char="–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1463675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1463675" eaLnBrk="0" hangingPunct="0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1463675" eaLnBrk="0" hangingPunct="0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63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63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63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63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/>
                  <a:t>Vshale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/>
                  <a:t>cut off</a:t>
                </a:r>
              </a:p>
            </p:txBody>
          </p:sp>
          <p:sp>
            <p:nvSpPr>
              <p:cNvPr id="16" name="Line 24">
                <a:extLst>
                  <a:ext uri="{FF2B5EF4-FFF2-40B4-BE49-F238E27FC236}">
                    <a16:creationId xmlns:a16="http://schemas.microsoft.com/office/drawing/2014/main" id="{3BF507BA-2AB0-40ED-B149-B2832BDEA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0960" y="2842111"/>
                <a:ext cx="307975" cy="2619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A5D7EB-D974-4087-BBA5-9BABAD219548}"/>
                </a:ext>
              </a:extLst>
            </p:cNvPr>
            <p:cNvSpPr txBox="1"/>
            <p:nvPr/>
          </p:nvSpPr>
          <p:spPr>
            <a:xfrm>
              <a:off x="2725902" y="48913"/>
              <a:ext cx="7349796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Exercise 6A: Log Motif (depositional cycles &amp; facies) and </a:t>
              </a:r>
              <a:r>
                <a:rPr lang="en-US" sz="2000" dirty="0" err="1"/>
                <a:t>Net:Gross</a:t>
              </a:r>
              <a:r>
                <a:rPr lang="en-US" sz="20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249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83FE096-5F26-4AE1-93DE-8D61AB44E34B}"/>
              </a:ext>
            </a:extLst>
          </p:cNvPr>
          <p:cNvGrpSpPr/>
          <p:nvPr/>
        </p:nvGrpSpPr>
        <p:grpSpPr>
          <a:xfrm>
            <a:off x="766656" y="8015"/>
            <a:ext cx="11274809" cy="7648903"/>
            <a:chOff x="805131" y="48913"/>
            <a:chExt cx="11274809" cy="7648903"/>
          </a:xfrm>
        </p:grpSpPr>
        <p:sp>
          <p:nvSpPr>
            <p:cNvPr id="3" name="Text Box 20">
              <a:extLst>
                <a:ext uri="{FF2B5EF4-FFF2-40B4-BE49-F238E27FC236}">
                  <a16:creationId xmlns:a16="http://schemas.microsoft.com/office/drawing/2014/main" id="{E12EBAB1-7A6F-41F3-9A3D-7D5092077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131" y="6405591"/>
              <a:ext cx="4349750" cy="1292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1463675" eaLnBrk="0" hangingPunct="0">
                <a:spcBef>
                  <a:spcPct val="20000"/>
                </a:spcBef>
                <a:buChar char="•"/>
                <a:defRPr sz="5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463675" eaLnBrk="0" hangingPunct="0">
                <a:spcBef>
                  <a:spcPct val="20000"/>
                </a:spcBef>
                <a:buChar char="–"/>
                <a:defRPr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463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463675" eaLnBrk="0" hangingPunct="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463675" eaLnBrk="0" hangingPunct="0">
                <a:spcBef>
                  <a:spcPct val="20000"/>
                </a:spcBef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Depositional Environment _______________________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Genetic Sequence Thickness _____________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Reservoir Thickness 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Clean Sand 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Net to Gross  _______________</a:t>
              </a:r>
            </a:p>
          </p:txBody>
        </p:sp>
        <p:sp>
          <p:nvSpPr>
            <p:cNvPr id="4" name="Text Box 44">
              <a:extLst>
                <a:ext uri="{FF2B5EF4-FFF2-40B4-BE49-F238E27FC236}">
                  <a16:creationId xmlns:a16="http://schemas.microsoft.com/office/drawing/2014/main" id="{8379E4B7-B880-42C8-B620-31C7A7A40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2252" y="6402416"/>
              <a:ext cx="4349750" cy="1292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1463675" eaLnBrk="0" hangingPunct="0">
                <a:spcBef>
                  <a:spcPct val="20000"/>
                </a:spcBef>
                <a:buChar char="•"/>
                <a:defRPr sz="5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463675" eaLnBrk="0" hangingPunct="0">
                <a:spcBef>
                  <a:spcPct val="20000"/>
                </a:spcBef>
                <a:buChar char="–"/>
                <a:defRPr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463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463675" eaLnBrk="0" hangingPunct="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463675" eaLnBrk="0" hangingPunct="0">
                <a:spcBef>
                  <a:spcPct val="20000"/>
                </a:spcBef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Depositional Environment _______________________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Genetic Sequence Thickness _____________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Reservoir Thickness 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Clean Sand 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Net to Gross  _______________</a:t>
              </a:r>
            </a:p>
          </p:txBody>
        </p:sp>
        <p:sp>
          <p:nvSpPr>
            <p:cNvPr id="5" name="Text Box 46">
              <a:extLst>
                <a:ext uri="{FF2B5EF4-FFF2-40B4-BE49-F238E27FC236}">
                  <a16:creationId xmlns:a16="http://schemas.microsoft.com/office/drawing/2014/main" id="{E61158D6-8026-4607-AFE4-4420A4D6E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069" y="5035578"/>
              <a:ext cx="4349750" cy="1292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1463675" eaLnBrk="0" hangingPunct="0">
                <a:spcBef>
                  <a:spcPct val="20000"/>
                </a:spcBef>
                <a:buChar char="•"/>
                <a:defRPr sz="5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463675" eaLnBrk="0" hangingPunct="0">
                <a:spcBef>
                  <a:spcPct val="20000"/>
                </a:spcBef>
                <a:buChar char="–"/>
                <a:defRPr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463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463675" eaLnBrk="0" hangingPunct="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463675" eaLnBrk="0" hangingPunct="0">
                <a:spcBef>
                  <a:spcPct val="20000"/>
                </a:spcBef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Depositional Environment _______________________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Genetic Sequence Thickness _____________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Reservoir Thickness 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Clean Sand 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Net to Gross  _______________</a:t>
              </a:r>
            </a:p>
          </p:txBody>
        </p:sp>
        <p:sp>
          <p:nvSpPr>
            <p:cNvPr id="6" name="Text Box 47">
              <a:extLst>
                <a:ext uri="{FF2B5EF4-FFF2-40B4-BE49-F238E27FC236}">
                  <a16:creationId xmlns:a16="http://schemas.microsoft.com/office/drawing/2014/main" id="{81944E0B-1605-470E-9276-B9E3FBC9D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0190" y="5032403"/>
              <a:ext cx="4349750" cy="1292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1463675" eaLnBrk="0" hangingPunct="0">
                <a:spcBef>
                  <a:spcPct val="20000"/>
                </a:spcBef>
                <a:buChar char="•"/>
                <a:defRPr sz="5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463675" eaLnBrk="0" hangingPunct="0">
                <a:spcBef>
                  <a:spcPct val="20000"/>
                </a:spcBef>
                <a:buChar char="–"/>
                <a:defRPr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463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463675" eaLnBrk="0" hangingPunct="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463675" eaLnBrk="0" hangingPunct="0">
                <a:spcBef>
                  <a:spcPct val="20000"/>
                </a:spcBef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Depositional Environment _______________________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Genetic Sequence Thickness _____________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Reservoir Thickness 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Gross Clean Sand ____________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Net to Gross  _______________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7EEB5E-4F17-495D-A0EA-E3BF05A45872}"/>
                </a:ext>
              </a:extLst>
            </p:cNvPr>
            <p:cNvSpPr txBox="1"/>
            <p:nvPr/>
          </p:nvSpPr>
          <p:spPr>
            <a:xfrm>
              <a:off x="2725902" y="48913"/>
              <a:ext cx="7349796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Exercise 6B: Log Motif (depositional cycles &amp; facies) and </a:t>
              </a:r>
              <a:r>
                <a:rPr lang="en-US" sz="2000" dirty="0" err="1"/>
                <a:t>Net:Gross</a:t>
              </a:r>
              <a:r>
                <a:rPr lang="en-US" sz="2000" dirty="0"/>
                <a:t>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7C96734-AC6F-4ECA-BCCF-199981F73239}"/>
                </a:ext>
              </a:extLst>
            </p:cNvPr>
            <p:cNvGrpSpPr/>
            <p:nvPr/>
          </p:nvGrpSpPr>
          <p:grpSpPr>
            <a:xfrm>
              <a:off x="838762" y="538697"/>
              <a:ext cx="4283075" cy="4305300"/>
              <a:chOff x="838762" y="538697"/>
              <a:chExt cx="4283075" cy="4305300"/>
            </a:xfrm>
          </p:grpSpPr>
          <p:pic>
            <p:nvPicPr>
              <p:cNvPr id="17" name="Picture 5" descr="GB740_A9_22">
                <a:extLst>
                  <a:ext uri="{FF2B5EF4-FFF2-40B4-BE49-F238E27FC236}">
                    <a16:creationId xmlns:a16="http://schemas.microsoft.com/office/drawing/2014/main" id="{1E2B5D23-8FCD-4AD0-A69D-C0E2AB2383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395"/>
              <a:stretch>
                <a:fillRect/>
              </a:stretch>
            </p:blipFill>
            <p:spPr bwMode="auto">
              <a:xfrm>
                <a:off x="838762" y="926047"/>
                <a:ext cx="4281488" cy="391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6" descr="GB740_A9_21_Sand cut off">
                <a:extLst>
                  <a:ext uri="{FF2B5EF4-FFF2-40B4-BE49-F238E27FC236}">
                    <a16:creationId xmlns:a16="http://schemas.microsoft.com/office/drawing/2014/main" id="{18E68092-76F1-4FD1-9B38-3CD186A306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1379"/>
              <a:stretch>
                <a:fillRect/>
              </a:stretch>
            </p:blipFill>
            <p:spPr bwMode="auto">
              <a:xfrm>
                <a:off x="838762" y="538697"/>
                <a:ext cx="4283075" cy="393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Text Box 23">
              <a:extLst>
                <a:ext uri="{FF2B5EF4-FFF2-40B4-BE49-F238E27FC236}">
                  <a16:creationId xmlns:a16="http://schemas.microsoft.com/office/drawing/2014/main" id="{4D77459A-231E-42F2-BB49-D1F031072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3387" y="4023259"/>
              <a:ext cx="430213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1463675" eaLnBrk="0" hangingPunct="0">
                <a:spcBef>
                  <a:spcPct val="20000"/>
                </a:spcBef>
                <a:buChar char="•"/>
                <a:defRPr sz="5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463675" eaLnBrk="0" hangingPunct="0">
                <a:spcBef>
                  <a:spcPct val="20000"/>
                </a:spcBef>
                <a:buChar char="–"/>
                <a:defRPr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463675" eaLnBrk="0" hangingPunct="0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463675" eaLnBrk="0" hangingPunct="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463675" eaLnBrk="0" hangingPunct="0">
                <a:spcBef>
                  <a:spcPct val="20000"/>
                </a:spcBef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63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/>
                <a:t>Vshale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/>
                <a:t>cut off</a:t>
              </a:r>
            </a:p>
          </p:txBody>
        </p:sp>
        <p:sp>
          <p:nvSpPr>
            <p:cNvPr id="10" name="Line 24">
              <a:extLst>
                <a:ext uri="{FF2B5EF4-FFF2-40B4-BE49-F238E27FC236}">
                  <a16:creationId xmlns:a16="http://schemas.microsoft.com/office/drawing/2014/main" id="{E23C580B-0ECC-4868-8450-6F282F0AD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287" y="4277259"/>
              <a:ext cx="307975" cy="261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2">
              <a:extLst>
                <a:ext uri="{FF2B5EF4-FFF2-40B4-BE49-F238E27FC236}">
                  <a16:creationId xmlns:a16="http://schemas.microsoft.com/office/drawing/2014/main" id="{CDC64E6E-29ED-4F4A-AB94-1A2CC0F5E4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4725" y="959384"/>
              <a:ext cx="0" cy="4033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385BE2-270A-44AE-9A15-61CA177C1E42}"/>
                </a:ext>
              </a:extLst>
            </p:cNvPr>
            <p:cNvGrpSpPr/>
            <p:nvPr/>
          </p:nvGrpSpPr>
          <p:grpSpPr>
            <a:xfrm>
              <a:off x="7735222" y="621817"/>
              <a:ext cx="4284662" cy="4254983"/>
              <a:chOff x="7735222" y="621817"/>
              <a:chExt cx="4284662" cy="4254983"/>
            </a:xfrm>
          </p:grpSpPr>
          <p:pic>
            <p:nvPicPr>
              <p:cNvPr id="13" name="Picture 3" descr="GB740_A9_21_Sand cut off">
                <a:extLst>
                  <a:ext uri="{FF2B5EF4-FFF2-40B4-BE49-F238E27FC236}">
                    <a16:creationId xmlns:a16="http://schemas.microsoft.com/office/drawing/2014/main" id="{F117FD4D-CBFA-4405-AA49-E5E23C0076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5222" y="621817"/>
                <a:ext cx="4284662" cy="4237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 Box 23">
                <a:extLst>
                  <a:ext uri="{FF2B5EF4-FFF2-40B4-BE49-F238E27FC236}">
                    <a16:creationId xmlns:a16="http://schemas.microsoft.com/office/drawing/2014/main" id="{F6C295C6-9C02-4FAB-97D5-DDE02D2796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36929" y="4052370"/>
                <a:ext cx="430213" cy="276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1463675" eaLnBrk="0" hangingPunct="0">
                  <a:spcBef>
                    <a:spcPct val="20000"/>
                  </a:spcBef>
                  <a:buChar char="•"/>
                  <a:defRPr sz="51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1463675" eaLnBrk="0" hangingPunct="0">
                  <a:spcBef>
                    <a:spcPct val="20000"/>
                  </a:spcBef>
                  <a:buChar char="–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1463675" eaLnBrk="0" hangingPunct="0">
                  <a:spcBef>
                    <a:spcPct val="20000"/>
                  </a:spcBef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1463675" eaLnBrk="0" hangingPunct="0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1463675" eaLnBrk="0" hangingPunct="0">
                  <a:spcBef>
                    <a:spcPct val="20000"/>
                  </a:spcBef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63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63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63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63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/>
                  <a:t>Vshale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 b="1"/>
                  <a:t>cut off</a:t>
                </a:r>
              </a:p>
            </p:txBody>
          </p:sp>
          <p:sp>
            <p:nvSpPr>
              <p:cNvPr id="15" name="Line 24">
                <a:extLst>
                  <a:ext uri="{FF2B5EF4-FFF2-40B4-BE49-F238E27FC236}">
                    <a16:creationId xmlns:a16="http://schemas.microsoft.com/office/drawing/2014/main" id="{9FCCFBFC-73F7-4FC1-821C-3B31BFBBD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2829" y="4306370"/>
                <a:ext cx="307975" cy="2619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2">
                <a:extLst>
                  <a:ext uri="{FF2B5EF4-FFF2-40B4-BE49-F238E27FC236}">
                    <a16:creationId xmlns:a16="http://schemas.microsoft.com/office/drawing/2014/main" id="{3C5030FD-B983-420A-95EB-EF9BECFA4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65870" y="988495"/>
                <a:ext cx="364" cy="38883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4563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264</Words>
  <Application>Microsoft Office PowerPoint</Application>
  <PresentationFormat>Custom</PresentationFormat>
  <Paragraphs>59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McGilvery</dc:creator>
  <cp:lastModifiedBy>Mac McGilvery</cp:lastModifiedBy>
  <cp:revision>1</cp:revision>
  <dcterms:created xsi:type="dcterms:W3CDTF">2021-01-04T14:03:08Z</dcterms:created>
  <dcterms:modified xsi:type="dcterms:W3CDTF">2021-01-16T19:19:36Z</dcterms:modified>
</cp:coreProperties>
</file>